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embeddedFontLst>
    <p:embeddedFont>
      <p:font typeface="Open Sans ExtraBold"/>
      <p:bold r:id="rId9"/>
      <p:boldItalic r:id="rId10"/>
    </p:embeddedFont>
    <p:embeddedFont>
      <p:font typeface="Open Sans Medium"/>
      <p:regular r:id="rId11"/>
      <p:bold r:id="rId12"/>
      <p:italic r:id="rId13"/>
      <p:boldItalic r:id="rId14"/>
    </p:embeddedFont>
    <p:embeddedFont>
      <p:font typeface="Open Sans Light"/>
      <p:regular r:id="rId15"/>
      <p:bold r:id="rId16"/>
      <p:italic r:id="rId17"/>
      <p:boldItalic r:id="rId18"/>
    </p:embeddedFont>
    <p:embeddedFont>
      <p:font typeface="Open Sans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bold.fntdata"/><Relationship Id="rId11" Type="http://schemas.openxmlformats.org/officeDocument/2006/relationships/font" Target="fonts/OpenSansMedium-regular.fntdata"/><Relationship Id="rId22" Type="http://schemas.openxmlformats.org/officeDocument/2006/relationships/font" Target="fonts/OpenSans-boldItalic.fntdata"/><Relationship Id="rId10" Type="http://schemas.openxmlformats.org/officeDocument/2006/relationships/font" Target="fonts/OpenSansExtraBold-boldItalic.fntdata"/><Relationship Id="rId21" Type="http://schemas.openxmlformats.org/officeDocument/2006/relationships/font" Target="fonts/OpenSans-italic.fntdata"/><Relationship Id="rId13" Type="http://schemas.openxmlformats.org/officeDocument/2006/relationships/font" Target="fonts/OpenSansMedium-italic.fntdata"/><Relationship Id="rId12" Type="http://schemas.openxmlformats.org/officeDocument/2006/relationships/font" Target="fonts/OpenSans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ExtraBold-bold.fntdata"/><Relationship Id="rId15" Type="http://schemas.openxmlformats.org/officeDocument/2006/relationships/font" Target="fonts/OpenSansLight-regular.fntdata"/><Relationship Id="rId14" Type="http://schemas.openxmlformats.org/officeDocument/2006/relationships/font" Target="fonts/OpenSansMedium-boldItalic.fntdata"/><Relationship Id="rId17" Type="http://schemas.openxmlformats.org/officeDocument/2006/relationships/font" Target="fonts/OpenSansLight-italic.fntdata"/><Relationship Id="rId16" Type="http://schemas.openxmlformats.org/officeDocument/2006/relationships/font" Target="fonts/OpenSansLight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penSans-regular.fntdata"/><Relationship Id="rId6" Type="http://schemas.openxmlformats.org/officeDocument/2006/relationships/slide" Target="slides/slide1.xml"/><Relationship Id="rId18" Type="http://schemas.openxmlformats.org/officeDocument/2006/relationships/font" Target="fonts/OpenSansLight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ada04945d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ada04945d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8016447839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8016447839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ab589aa68f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ab589aa68f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hyperlink" Target="https://www.youtube.com/watch?v=5YUTEtJ2MKQ" TargetMode="External"/><Relationship Id="rId5" Type="http://schemas.openxmlformats.org/officeDocument/2006/relationships/hyperlink" Target="https://www.linkedin.com/in/katerina-vackova/" TargetMode="External"/><Relationship Id="rId6" Type="http://schemas.openxmlformats.org/officeDocument/2006/relationships/image" Target="../media/image16.jpg"/><Relationship Id="rId7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hyperlink" Target="https://youtu.be/k8r4wShfn0c" TargetMode="External"/><Relationship Id="rId13" Type="http://schemas.openxmlformats.org/officeDocument/2006/relationships/image" Target="../media/image12.png"/><Relationship Id="rId12" Type="http://schemas.openxmlformats.org/officeDocument/2006/relationships/hyperlink" Target="https://www.youtube.com/watch?v=5YUTEtJ2MKQ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hyperlink" Target="https://calendly.com/loonoworkshops/letscooperate" TargetMode="External"/><Relationship Id="rId5" Type="http://schemas.openxmlformats.org/officeDocument/2006/relationships/hyperlink" Target="http://www.loono.cz" TargetMode="External"/><Relationship Id="rId6" Type="http://schemas.openxmlformats.org/officeDocument/2006/relationships/hyperlink" Target="https://www.instagram.com/loonocz/?hl=cs" TargetMode="External"/><Relationship Id="rId7" Type="http://schemas.openxmlformats.org/officeDocument/2006/relationships/hyperlink" Target="https://youtu.be/k8r4wShfn0c" TargetMode="External"/><Relationship Id="rId8" Type="http://schemas.openxmlformats.org/officeDocument/2006/relationships/hyperlink" Target="https://calendly.com/loonoworkshops/letscooperate" TargetMode="External"/></Relationships>
</file>

<file path=ppt/slides/_rels/slide3.xml.rels><?xml version="1.0" encoding="UTF-8" standalone="yes"?><Relationships xmlns="http://schemas.openxmlformats.org/package/2006/relationships"><Relationship Id="rId20" Type="http://schemas.openxmlformats.org/officeDocument/2006/relationships/hyperlink" Target="https://play.google.com/store/apps/details?id=cz.loono.app&amp;hl=cs" TargetMode="External"/><Relationship Id="rId11" Type="http://schemas.openxmlformats.org/officeDocument/2006/relationships/hyperlink" Target="https://www.youtube.com/channel/UCfhkS2r84BH9roUmXCyNrQg" TargetMode="External"/><Relationship Id="rId22" Type="http://schemas.openxmlformats.org/officeDocument/2006/relationships/image" Target="../media/image15.jpg"/><Relationship Id="rId10" Type="http://schemas.openxmlformats.org/officeDocument/2006/relationships/image" Target="../media/image1.png"/><Relationship Id="rId21" Type="http://schemas.openxmlformats.org/officeDocument/2006/relationships/image" Target="../media/image2.png"/><Relationship Id="rId13" Type="http://schemas.openxmlformats.org/officeDocument/2006/relationships/hyperlink" Target="https://www.facebook.com/loonocz" TargetMode="External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loono.cz" TargetMode="External"/><Relationship Id="rId4" Type="http://schemas.openxmlformats.org/officeDocument/2006/relationships/image" Target="../media/image8.gif"/><Relationship Id="rId9" Type="http://schemas.openxmlformats.org/officeDocument/2006/relationships/hyperlink" Target="https://www.linkedin.com/company/loono-z-s-/?originalSubdomain=cz" TargetMode="External"/><Relationship Id="rId15" Type="http://schemas.openxmlformats.org/officeDocument/2006/relationships/image" Target="../media/image5.png"/><Relationship Id="rId14" Type="http://schemas.openxmlformats.org/officeDocument/2006/relationships/image" Target="../media/image3.png"/><Relationship Id="rId17" Type="http://schemas.openxmlformats.org/officeDocument/2006/relationships/hyperlink" Target="https://www.instagram.com/loonocz/?hl=cs" TargetMode="External"/><Relationship Id="rId16" Type="http://schemas.openxmlformats.org/officeDocument/2006/relationships/hyperlink" Target="http://www.loono.cz" TargetMode="External"/><Relationship Id="rId5" Type="http://schemas.openxmlformats.org/officeDocument/2006/relationships/hyperlink" Target="https://www.linkedin.com/in/lucielimburska/" TargetMode="External"/><Relationship Id="rId19" Type="http://schemas.openxmlformats.org/officeDocument/2006/relationships/image" Target="../media/image7.png"/><Relationship Id="rId6" Type="http://schemas.openxmlformats.org/officeDocument/2006/relationships/image" Target="../media/image13.png"/><Relationship Id="rId18" Type="http://schemas.openxmlformats.org/officeDocument/2006/relationships/hyperlink" Target="https://apps.apple.com/cz/app/preventivka/id1573646003?l=cs" TargetMode="External"/><Relationship Id="rId7" Type="http://schemas.openxmlformats.org/officeDocument/2006/relationships/hyperlink" Target="https://www.instagram.com/loonocz/" TargetMode="External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1071" l="0" r="0" t="0"/>
          <a:stretch/>
        </p:blipFill>
        <p:spPr>
          <a:xfrm>
            <a:off x="4394150" y="920400"/>
            <a:ext cx="4354374" cy="42231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60700" y="288600"/>
            <a:ext cx="90201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400">
                <a:solidFill>
                  <a:srgbClr val="F8B9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E-learningový kurz </a:t>
            </a:r>
            <a:r>
              <a:rPr lang="cs" sz="3400">
                <a:solidFill>
                  <a:srgbClr val="F8B9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Prevence</a:t>
            </a:r>
            <a:endParaRPr sz="3400">
              <a:solidFill>
                <a:srgbClr val="F8B99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688450" y="1472575"/>
            <a:ext cx="36087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Balíček 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uFill>
                  <a:noFill/>
                </a:uFill>
                <a:latin typeface="Open Sans Light"/>
                <a:ea typeface="Open Sans Light"/>
                <a:cs typeface="Open Sans Light"/>
                <a:sym typeface="Open Sans Ligh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5 online kurz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ů obsahující </a:t>
            </a:r>
            <a:r>
              <a:rPr b="1" lang="cs" sz="1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animovaná videa</a:t>
            </a:r>
            <a:r>
              <a:rPr b="1" lang="cs" sz="1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cs" sz="1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podcasty</a:t>
            </a:r>
            <a:r>
              <a:rPr b="1" lang="cs" sz="1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b="1" lang="cs" sz="1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infografiky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či </a:t>
            </a:r>
            <a:r>
              <a:rPr b="1" lang="cs" sz="1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krátký kvíz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na závěr.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Skrze vzdělávací online portál Digiskills.cz se společně s vašimi kolegy mimo jiné 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dozvíte jak předejít syndromu vyhoření, jak včas odhalit příznaky rakoviny nebo jak zkrotit krevní tlak.</a:t>
            </a: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highlight>
                <a:srgbClr val="FFFFFF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  <a:highlight>
                  <a:srgbClr val="FFFFFF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A to vše </a:t>
            </a:r>
            <a:r>
              <a:rPr b="1" lang="cs" sz="1100">
                <a:solidFill>
                  <a:schemeClr val="dk1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zábavnou a interaktivní formou! </a:t>
            </a:r>
            <a:r>
              <a:rPr b="1" lang="cs" sz="1100">
                <a:solidFill>
                  <a:schemeClr val="dk1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1" sz="1100">
              <a:solidFill>
                <a:schemeClr val="dk1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3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22118" l="0" r="0" t="11179"/>
          <a:stretch/>
        </p:blipFill>
        <p:spPr>
          <a:xfrm>
            <a:off x="729273" y="3586398"/>
            <a:ext cx="1024500" cy="1024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1858650" y="3698138"/>
            <a:ext cx="27162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E-learningovými videi vás provede zakladatelka Loono </a:t>
            </a:r>
            <a:r>
              <a:rPr b="1" lang="cs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MUDr. Kateřina Šédová (Vacková)</a:t>
            </a:r>
            <a:r>
              <a:rPr b="1" lang="cs" sz="9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r>
              <a:rPr lang="cs"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9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Obsah kurzu je supervidován </a:t>
            </a:r>
            <a:r>
              <a:rPr lang="cs" sz="90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rPr>
              <a:t>1. lékařskou fakultou UK</a:t>
            </a:r>
            <a:r>
              <a:rPr lang="cs" sz="900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 </a:t>
            </a:r>
            <a:endParaRPr sz="110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 rotWithShape="1">
          <a:blip r:embed="rId7">
            <a:alphaModFix/>
          </a:blip>
          <a:srcRect b="0" l="0" r="76050" t="0"/>
          <a:stretch/>
        </p:blipFill>
        <p:spPr>
          <a:xfrm>
            <a:off x="8652075" y="4689200"/>
            <a:ext cx="309492" cy="29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730425" y="1190425"/>
            <a:ext cx="4623300" cy="93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1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Pomocí manažerského dashboardu sledujte </a:t>
            </a:r>
            <a:r>
              <a:rPr lang="cs" sz="1100">
                <a:solidFill>
                  <a:schemeClr val="dk1"/>
                </a:solidFill>
                <a:highlight>
                  <a:schemeClr val="lt1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statistiky studia</a:t>
            </a:r>
            <a:r>
              <a:rPr lang="cs" sz="11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vašich kolegů, </a:t>
            </a:r>
            <a:r>
              <a:rPr lang="cs" sz="1100">
                <a:solidFill>
                  <a:schemeClr val="dk1"/>
                </a:solidFill>
                <a:highlight>
                  <a:schemeClr val="lt1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počet </a:t>
            </a:r>
            <a:r>
              <a:rPr lang="cs" sz="1100">
                <a:solidFill>
                  <a:schemeClr val="dk1"/>
                </a:solidFill>
                <a:highlight>
                  <a:schemeClr val="lt1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dokončených</a:t>
            </a:r>
            <a:r>
              <a:rPr lang="cs" sz="1100">
                <a:solidFill>
                  <a:schemeClr val="dk1"/>
                </a:solidFill>
                <a:highlight>
                  <a:schemeClr val="lt1"/>
                </a:highlight>
                <a:latin typeface="Open Sans Medium"/>
                <a:ea typeface="Open Sans Medium"/>
                <a:cs typeface="Open Sans Medium"/>
                <a:sym typeface="Open Sans Medium"/>
              </a:rPr>
              <a:t> aktivit</a:t>
            </a:r>
            <a:r>
              <a:rPr lang="cs" sz="1100">
                <a:solidFill>
                  <a:schemeClr val="dk1"/>
                </a:solidFill>
                <a:highlight>
                  <a:schemeClr val="lt1"/>
                </a:highlight>
                <a:latin typeface="Open Sans Light"/>
                <a:ea typeface="Open Sans Light"/>
                <a:cs typeface="Open Sans Light"/>
                <a:sym typeface="Open Sans Light"/>
              </a:rPr>
              <a:t> a témata, o která je největší zájem. Následně společně můžeme navázat tématickým workshopem nebo panelovou diskuzí. </a:t>
            </a:r>
            <a:endParaRPr sz="1100">
              <a:solidFill>
                <a:schemeClr val="dk1"/>
              </a:solidFill>
              <a:highlight>
                <a:schemeClr val="lt1"/>
              </a:highlight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21378" l="13871" r="13879" t="6372"/>
          <a:stretch/>
        </p:blipFill>
        <p:spPr>
          <a:xfrm>
            <a:off x="5463350" y="1190425"/>
            <a:ext cx="2472300" cy="2472300"/>
          </a:xfrm>
          <a:prstGeom prst="ellipse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0" r="76050" t="0"/>
          <a:stretch/>
        </p:blipFill>
        <p:spPr>
          <a:xfrm>
            <a:off x="8652075" y="4689200"/>
            <a:ext cx="309492" cy="2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4"/>
          <p:cNvSpPr txBox="1"/>
          <p:nvPr/>
        </p:nvSpPr>
        <p:spPr>
          <a:xfrm>
            <a:off x="6242775" y="4644588"/>
            <a:ext cx="24093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cs" sz="1100" cap="none" strike="noStrike">
                <a:solidFill>
                  <a:srgbClr val="000000"/>
                </a:solidFill>
                <a:uFill>
                  <a:noFill/>
                </a:uFill>
                <a:latin typeface="Open Sans Light"/>
                <a:ea typeface="Open Sans Light"/>
                <a:cs typeface="Open Sans Light"/>
                <a:sym typeface="Open Sans Light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www.loono.cz</a:t>
            </a:r>
            <a:r>
              <a:rPr lang="cs" sz="1100">
                <a:latin typeface="Open Sans Light"/>
                <a:ea typeface="Open Sans Light"/>
                <a:cs typeface="Open Sans Light"/>
                <a:sym typeface="Open Sans Light"/>
              </a:rPr>
              <a:t>/firmy</a:t>
            </a:r>
            <a:r>
              <a:rPr i="0" lang="cs" sz="1100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| </a:t>
            </a:r>
            <a:r>
              <a:rPr i="0" lang="cs" sz="1100" cap="none" strike="noStrike">
                <a:solidFill>
                  <a:srgbClr val="000000"/>
                </a:solidFill>
                <a:uFill>
                  <a:noFill/>
                </a:uFill>
                <a:latin typeface="Open Sans Light"/>
                <a:ea typeface="Open Sans Light"/>
                <a:cs typeface="Open Sans Light"/>
                <a:sym typeface="Open Sans Light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@loonocz</a:t>
            </a:r>
            <a:endParaRPr i="0" sz="1100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8" name="Google Shape;68;p14">
            <a:hlinkClick r:id="rId7"/>
          </p:cNvPr>
          <p:cNvSpPr/>
          <p:nvPr/>
        </p:nvSpPr>
        <p:spPr>
          <a:xfrm>
            <a:off x="6923504" y="3234213"/>
            <a:ext cx="1204200" cy="1193700"/>
          </a:xfrm>
          <a:prstGeom prst="ellipse">
            <a:avLst/>
          </a:prstGeom>
          <a:solidFill>
            <a:srgbClr val="F8B990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6975410" y="3566436"/>
            <a:ext cx="1100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Proveďte 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100" u="sng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mě kurzem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70" name="Google Shape;70;p14">
            <a:hlinkClick r:id="rId10"/>
          </p:cNvPr>
          <p:cNvSpPr/>
          <p:nvPr/>
        </p:nvSpPr>
        <p:spPr>
          <a:xfrm>
            <a:off x="7599853" y="2713759"/>
            <a:ext cx="854700" cy="845100"/>
          </a:xfrm>
          <a:prstGeom prst="ellipse">
            <a:avLst/>
          </a:prstGeom>
          <a:solidFill>
            <a:srgbClr val="EA9999"/>
          </a:solidFill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7623549" y="2836159"/>
            <a:ext cx="8073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Demoverze na týden </a:t>
            </a:r>
            <a:r>
              <a:rPr b="1" lang="cs" sz="11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zdarma</a:t>
            </a:r>
            <a:endParaRPr b="1" sz="11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 rotWithShape="1">
          <a:blip r:embed="rId11">
            <a:alphaModFix/>
          </a:blip>
          <a:srcRect b="1570" l="1060" r="2554" t="1502"/>
          <a:stretch/>
        </p:blipFill>
        <p:spPr>
          <a:xfrm>
            <a:off x="1183675" y="2128525"/>
            <a:ext cx="3931526" cy="26555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4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18400" y="2249056"/>
            <a:ext cx="478778" cy="27161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4"/>
          <p:cNvSpPr txBox="1"/>
          <p:nvPr>
            <p:ph type="title"/>
          </p:nvPr>
        </p:nvSpPr>
        <p:spPr>
          <a:xfrm>
            <a:off x="60700" y="288600"/>
            <a:ext cx="90201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400">
                <a:solidFill>
                  <a:srgbClr val="F8B9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Manažerský dashboard</a:t>
            </a:r>
            <a:endParaRPr sz="3400">
              <a:solidFill>
                <a:srgbClr val="F8B99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/>
        </p:nvSpPr>
        <p:spPr>
          <a:xfrm>
            <a:off x="71800" y="4809975"/>
            <a:ext cx="27963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Copyright © by Loono. All Rights Reserved.</a:t>
            </a:r>
            <a:endParaRPr sz="70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2929263" y="1362400"/>
            <a:ext cx="3285300" cy="1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Lucie Limburská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workshopy</a:t>
            </a:r>
            <a:r>
              <a:rPr lang="cs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@loono.cz </a:t>
            </a:r>
            <a:br>
              <a:rPr lang="cs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</a:br>
            <a:r>
              <a:rPr lang="cs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+420 774 767 010 </a:t>
            </a:r>
            <a:endParaRPr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cs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www.loono.cz</a:t>
            </a:r>
            <a:b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cs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@loonocz </a:t>
            </a:r>
            <a:endParaRPr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1" name="Google Shape;8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52931" y="1135800"/>
            <a:ext cx="1560600" cy="31302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pic>
        <p:nvPicPr>
          <p:cNvPr id="82" name="Google Shape;82;p1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55438" y="1362397"/>
            <a:ext cx="325200" cy="32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80225" y="3962910"/>
            <a:ext cx="297117" cy="29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5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01008" y="3962900"/>
            <a:ext cx="297117" cy="29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5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320486" y="3962900"/>
            <a:ext cx="297117" cy="29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5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660747" y="3962900"/>
            <a:ext cx="297117" cy="292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5"/>
          <p:cNvPicPr preferRelativeResize="0"/>
          <p:nvPr/>
        </p:nvPicPr>
        <p:blipFill rotWithShape="1">
          <a:blip r:embed="rId15">
            <a:alphaModFix/>
          </a:blip>
          <a:srcRect b="0" l="0" r="76050" t="0"/>
          <a:stretch/>
        </p:blipFill>
        <p:spPr>
          <a:xfrm>
            <a:off x="8590550" y="4615075"/>
            <a:ext cx="309492" cy="29387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5"/>
          <p:cNvSpPr txBox="1"/>
          <p:nvPr/>
        </p:nvSpPr>
        <p:spPr>
          <a:xfrm>
            <a:off x="6089250" y="4570450"/>
            <a:ext cx="2409300" cy="38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i="0" lang="cs" sz="1100" cap="none" strike="noStrike">
                <a:solidFill>
                  <a:srgbClr val="000000"/>
                </a:solidFill>
                <a:uFill>
                  <a:noFill/>
                </a:uFill>
                <a:latin typeface="Open Sans Light"/>
                <a:ea typeface="Open Sans Light"/>
                <a:cs typeface="Open Sans Light"/>
                <a:sym typeface="Open Sans Light"/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www.loono.cz</a:t>
            </a:r>
            <a:r>
              <a:rPr i="0" lang="cs" sz="1100" cap="none" strike="noStrike">
                <a:solidFill>
                  <a:srgbClr val="00000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| </a:t>
            </a:r>
            <a:r>
              <a:rPr i="0" lang="cs" sz="1100" cap="none" strike="noStrike">
                <a:solidFill>
                  <a:srgbClr val="000000"/>
                </a:solidFill>
                <a:uFill>
                  <a:noFill/>
                </a:uFill>
                <a:latin typeface="Open Sans Light"/>
                <a:ea typeface="Open Sans Light"/>
                <a:cs typeface="Open Sans Light"/>
                <a:sym typeface="Open Sans Light"/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@loonocz</a:t>
            </a:r>
            <a:endParaRPr i="0" sz="1100" cap="none" strike="noStrike">
              <a:solidFill>
                <a:srgbClr val="00000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89" name="Google Shape;89;p15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281250" y="3284200"/>
            <a:ext cx="1399383" cy="38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5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4756825" y="3284200"/>
            <a:ext cx="1286462" cy="3831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5"/>
          <p:cNvSpPr txBox="1"/>
          <p:nvPr>
            <p:ph type="title"/>
          </p:nvPr>
        </p:nvSpPr>
        <p:spPr>
          <a:xfrm>
            <a:off x="60700" y="288600"/>
            <a:ext cx="9020100" cy="7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3400">
                <a:solidFill>
                  <a:srgbClr val="F8B99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Zůstaňme v kontaktu</a:t>
            </a:r>
            <a:endParaRPr sz="3400">
              <a:solidFill>
                <a:srgbClr val="F8B99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67175" y="1309400"/>
            <a:ext cx="2162100" cy="2161800"/>
          </a:xfrm>
          <a:prstGeom prst="flowChartConnector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